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1" r:id="rId3"/>
    <p:sldId id="448" r:id="rId4"/>
    <p:sldId id="554" r:id="rId5"/>
    <p:sldId id="538" r:id="rId6"/>
    <p:sldId id="412" r:id="rId7"/>
    <p:sldId id="414" r:id="rId8"/>
    <p:sldId id="415" r:id="rId9"/>
    <p:sldId id="482" r:id="rId10"/>
    <p:sldId id="555" r:id="rId11"/>
    <p:sldId id="491" r:id="rId12"/>
    <p:sldId id="550" r:id="rId13"/>
    <p:sldId id="476" r:id="rId1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00863D"/>
    <a:srgbClr val="00CCFF"/>
    <a:srgbClr val="FF00FF"/>
    <a:srgbClr val="0000FF"/>
    <a:srgbClr val="99FF66"/>
    <a:srgbClr val="9999FF"/>
    <a:srgbClr val="FFCCFF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2"/>
    <p:restoredTop sz="93846"/>
  </p:normalViewPr>
  <p:slideViewPr>
    <p:cSldViewPr showGuides="1">
      <p:cViewPr>
        <p:scale>
          <a:sx n="75" d="100"/>
          <a:sy n="75" d="100"/>
        </p:scale>
        <p:origin x="-390" y="-744"/>
      </p:cViewPr>
      <p:guideLst>
        <p:guide orient="horz" pos="1658"/>
        <p:guide pos="664"/>
        <p:guide pos="2889"/>
        <p:guide pos="51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11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17412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5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6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7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8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9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0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1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27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17428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5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6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7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8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9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0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51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17452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3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55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56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58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59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0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1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3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4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5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67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17468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78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17479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6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7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8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9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0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1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2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3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4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5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6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7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8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09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510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17511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2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3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4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5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6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7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8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9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0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1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2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3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4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5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6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7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8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29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0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1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2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3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4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5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6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7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8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39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0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1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2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3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4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5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6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7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8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49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0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1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2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3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4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5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556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17557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8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59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0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1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2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3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4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5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6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67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568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569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570" name="组合 48"/>
          <p:cNvGrpSpPr/>
          <p:nvPr/>
        </p:nvGrpSpPr>
        <p:grpSpPr>
          <a:xfrm>
            <a:off x="2157413" y="919163"/>
            <a:ext cx="5208587" cy="768350"/>
            <a:chOff x="3497" y="1286"/>
            <a:chExt cx="8199" cy="1209"/>
          </a:xfrm>
        </p:grpSpPr>
        <p:sp>
          <p:nvSpPr>
            <p:cNvPr id="2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分数除法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497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7573" name="文本框 39"/>
          <p:cNvSpPr txBox="1"/>
          <p:nvPr/>
        </p:nvSpPr>
        <p:spPr>
          <a:xfrm>
            <a:off x="396875" y="2206625"/>
            <a:ext cx="8502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 解决问题（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74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33"/>
          <p:cNvSpPr txBox="1"/>
          <p:nvPr/>
        </p:nvSpPr>
        <p:spPr>
          <a:xfrm>
            <a:off x="822325" y="1658938"/>
            <a:ext cx="50974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）图书馆有多少本故事书？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9900" y="4405313"/>
            <a:ext cx="43307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答：图书馆有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本故事书。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0" y="2160588"/>
            <a:ext cx="45339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解：设图书馆有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本故事书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2008188" y="2573338"/>
            <a:ext cx="627062" cy="939800"/>
            <a:chOff x="1513" y="1914"/>
            <a:chExt cx="987" cy="1480"/>
          </a:xfrm>
        </p:grpSpPr>
        <p:sp>
          <p:nvSpPr>
            <p:cNvPr id="26629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30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527" y="2653"/>
              <a:ext cx="680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2436813" y="2714625"/>
            <a:ext cx="3794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79713" y="2770188"/>
            <a:ext cx="157638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320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20938" y="3271838"/>
            <a:ext cx="3778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98763" y="3340100"/>
            <a:ext cx="22129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05063" y="3805238"/>
            <a:ext cx="3778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54325" y="3862388"/>
            <a:ext cx="22129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240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4" name="组合 16"/>
          <p:cNvGrpSpPr/>
          <p:nvPr/>
        </p:nvGrpSpPr>
        <p:grpSpPr>
          <a:xfrm>
            <a:off x="4143375" y="3130550"/>
            <a:ext cx="627063" cy="939800"/>
            <a:chOff x="1513" y="1914"/>
            <a:chExt cx="987" cy="1480"/>
          </a:xfrm>
        </p:grpSpPr>
        <p:sp>
          <p:nvSpPr>
            <p:cNvPr id="26639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0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527" y="2653"/>
              <a:ext cx="680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83260" y="299085"/>
            <a:ext cx="7499350" cy="1354455"/>
            <a:chOff x="963" y="810"/>
            <a:chExt cx="11810" cy="2133"/>
          </a:xfrm>
        </p:grpSpPr>
        <p:sp>
          <p:nvSpPr>
            <p:cNvPr id="25603" name="文本框 40"/>
            <p:cNvSpPr txBox="1"/>
            <p:nvPr/>
          </p:nvSpPr>
          <p:spPr>
            <a:xfrm>
              <a:off x="963" y="923"/>
              <a:ext cx="11811" cy="1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2.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图书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馆有科普读物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320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本，占全部图书的  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科普读物的数量是故事书的  。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604" name="组合 16"/>
            <p:cNvGrpSpPr/>
            <p:nvPr/>
          </p:nvGrpSpPr>
          <p:grpSpPr>
            <a:xfrm rot="0">
              <a:off x="11396" y="810"/>
              <a:ext cx="1188" cy="1224"/>
              <a:chOff x="1503" y="2163"/>
              <a:chExt cx="987" cy="880"/>
            </a:xfrm>
          </p:grpSpPr>
          <p:sp>
            <p:nvSpPr>
              <p:cNvPr id="25605" name="文本框 17"/>
              <p:cNvSpPr txBox="1"/>
              <p:nvPr/>
            </p:nvSpPr>
            <p:spPr>
              <a:xfrm>
                <a:off x="1503" y="2163"/>
                <a:ext cx="981" cy="5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06" name="文本框 18"/>
              <p:cNvSpPr txBox="1"/>
              <p:nvPr/>
            </p:nvSpPr>
            <p:spPr>
              <a:xfrm>
                <a:off x="1503" y="2522"/>
                <a:ext cx="987" cy="5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535" y="2606"/>
                <a:ext cx="37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8" name="组合 16"/>
            <p:cNvGrpSpPr/>
            <p:nvPr/>
          </p:nvGrpSpPr>
          <p:grpSpPr>
            <a:xfrm rot="0">
              <a:off x="8335" y="1729"/>
              <a:ext cx="992" cy="1215"/>
              <a:chOff x="1475" y="2047"/>
              <a:chExt cx="993" cy="1218"/>
            </a:xfrm>
          </p:grpSpPr>
          <p:sp>
            <p:nvSpPr>
              <p:cNvPr id="25609" name="文本框 17"/>
              <p:cNvSpPr txBox="1"/>
              <p:nvPr/>
            </p:nvSpPr>
            <p:spPr>
              <a:xfrm>
                <a:off x="1475" y="2047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10" name="文本框 18"/>
              <p:cNvSpPr txBox="1"/>
              <p:nvPr/>
            </p:nvSpPr>
            <p:spPr>
              <a:xfrm>
                <a:off x="1481" y="2540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535" y="2639"/>
                <a:ext cx="37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4" grpId="0"/>
      <p:bldP spid="25" grpId="0"/>
      <p:bldP spid="28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652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7653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1288" y="1998663"/>
            <a:ext cx="14224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655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/>
          <p:nvPr/>
        </p:nvSpPr>
        <p:spPr>
          <a:xfrm>
            <a:off x="887413" y="1423988"/>
            <a:ext cx="5592762" cy="1325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674" name="组合 17"/>
          <p:cNvGrpSpPr/>
          <p:nvPr/>
        </p:nvGrpSpPr>
        <p:grpSpPr>
          <a:xfrm>
            <a:off x="7938" y="-7937"/>
            <a:ext cx="2208212" cy="506412"/>
            <a:chOff x="0" y="1"/>
            <a:chExt cx="3480" cy="796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8677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Box 3"/>
          <p:cNvSpPr txBox="1"/>
          <p:nvPr/>
        </p:nvSpPr>
        <p:spPr>
          <a:xfrm>
            <a:off x="828675" y="563563"/>
            <a:ext cx="7367588" cy="3322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说出数量关系式。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）已经行了全程的    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）一个长方形，宽是长的     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8434" name="组合 74"/>
          <p:cNvGrpSpPr/>
          <p:nvPr/>
        </p:nvGrpSpPr>
        <p:grpSpPr>
          <a:xfrm>
            <a:off x="4327525" y="1216025"/>
            <a:ext cx="644525" cy="928688"/>
            <a:chOff x="0" y="125730"/>
            <a:chExt cx="500067" cy="928694"/>
          </a:xfrm>
        </p:grpSpPr>
        <p:sp>
          <p:nvSpPr>
            <p:cNvPr id="18435" name="TextBox 6"/>
            <p:cNvSpPr txBox="1"/>
            <p:nvPr/>
          </p:nvSpPr>
          <p:spPr>
            <a:xfrm>
              <a:off x="0" y="12573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436" name="直接连接符 7"/>
            <p:cNvCxnSpPr/>
            <p:nvPr/>
          </p:nvCxnSpPr>
          <p:spPr>
            <a:xfrm>
              <a:off x="22225" y="537531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37" name="组合 74"/>
          <p:cNvGrpSpPr/>
          <p:nvPr/>
        </p:nvGrpSpPr>
        <p:grpSpPr>
          <a:xfrm>
            <a:off x="5426075" y="2579688"/>
            <a:ext cx="641350" cy="928687"/>
            <a:chOff x="0" y="83820"/>
            <a:chExt cx="500067" cy="928694"/>
          </a:xfrm>
        </p:grpSpPr>
        <p:sp>
          <p:nvSpPr>
            <p:cNvPr id="18438" name="TextBox 9"/>
            <p:cNvSpPr txBox="1"/>
            <p:nvPr/>
          </p:nvSpPr>
          <p:spPr>
            <a:xfrm>
              <a:off x="0" y="8382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7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439" name="直接连接符 10"/>
            <p:cNvCxnSpPr/>
            <p:nvPr/>
          </p:nvCxnSpPr>
          <p:spPr>
            <a:xfrm>
              <a:off x="22225" y="461966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757" name="文本框 31756"/>
          <p:cNvSpPr txBox="1"/>
          <p:nvPr/>
        </p:nvSpPr>
        <p:spPr>
          <a:xfrm>
            <a:off x="1927225" y="1984375"/>
            <a:ext cx="35798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已经行的路程=全程×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1758" name="组合 74"/>
          <p:cNvGrpSpPr/>
          <p:nvPr/>
        </p:nvGrpSpPr>
        <p:grpSpPr>
          <a:xfrm>
            <a:off x="5426075" y="1751013"/>
            <a:ext cx="642938" cy="928687"/>
            <a:chOff x="446480" y="48895"/>
            <a:chExt cx="500067" cy="928694"/>
          </a:xfrm>
        </p:grpSpPr>
        <p:sp>
          <p:nvSpPr>
            <p:cNvPr id="18442" name="TextBox 6"/>
            <p:cNvSpPr txBox="1"/>
            <p:nvPr/>
          </p:nvSpPr>
          <p:spPr>
            <a:xfrm>
              <a:off x="446480" y="48895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443" name="直接连接符 7"/>
            <p:cNvCxnSpPr/>
            <p:nvPr/>
          </p:nvCxnSpPr>
          <p:spPr>
            <a:xfrm>
              <a:off x="468705" y="533722"/>
              <a:ext cx="24571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1761" name="文本框 31760"/>
          <p:cNvSpPr txBox="1"/>
          <p:nvPr/>
        </p:nvSpPr>
        <p:spPr>
          <a:xfrm>
            <a:off x="1882775" y="3363913"/>
            <a:ext cx="286543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长方形的宽=长×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1762" name="组合 74"/>
          <p:cNvGrpSpPr/>
          <p:nvPr/>
        </p:nvGrpSpPr>
        <p:grpSpPr>
          <a:xfrm>
            <a:off x="4673600" y="3160713"/>
            <a:ext cx="642938" cy="928687"/>
            <a:chOff x="0" y="0"/>
            <a:chExt cx="500067" cy="928694"/>
          </a:xfrm>
        </p:grpSpPr>
        <p:sp>
          <p:nvSpPr>
            <p:cNvPr id="18446" name="TextBox 6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447" name="直接连接符 7"/>
            <p:cNvCxnSpPr/>
            <p:nvPr/>
          </p:nvCxnSpPr>
          <p:spPr>
            <a:xfrm>
              <a:off x="22225" y="461966"/>
              <a:ext cx="24571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48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18451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8452" name="Picture 2" descr="C:\Users\admin\Desktop\新画人物图\女01 拷贝.png女0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1638" y="3508375"/>
            <a:ext cx="727075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ldLvl="0"/>
      <p:bldP spid="31761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5"/>
          <p:cNvSpPr/>
          <p:nvPr/>
        </p:nvSpPr>
        <p:spPr>
          <a:xfrm>
            <a:off x="479425" y="633413"/>
            <a:ext cx="84169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知识点：已知一个数的几分之几是多少，求这个数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9458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19461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462" name="文本框 5"/>
          <p:cNvSpPr txBox="1"/>
          <p:nvPr/>
        </p:nvSpPr>
        <p:spPr>
          <a:xfrm>
            <a:off x="3770313" y="88900"/>
            <a:ext cx="21526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467360" y="1922780"/>
            <a:ext cx="3728085" cy="1633220"/>
            <a:chOff x="236661" y="2249651"/>
            <a:chExt cx="3728034" cy="1633066"/>
          </a:xfrm>
        </p:grpSpPr>
        <p:sp>
          <p:nvSpPr>
            <p:cNvPr id="19" name="矩形 18"/>
            <p:cNvSpPr/>
            <p:nvPr/>
          </p:nvSpPr>
          <p:spPr>
            <a:xfrm>
              <a:off x="236661" y="2249651"/>
              <a:ext cx="3728034" cy="16330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9C8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根据测定，成人体内的水分约占体重的    ，儿童体内的水分约占体重的     。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3096425" y="3346384"/>
            <a:ext cx="206482" cy="536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1" imgW="139700" imgH="393700" progId="Equation.DSMT4">
                    <p:embed/>
                  </p:oleObj>
                </mc:Choice>
                <mc:Fallback>
                  <p:oleObj name="Equation" r:id="rId1" imgW="1397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6425" y="3346384"/>
                          <a:ext cx="206482" cy="536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2212779" y="2843369"/>
            <a:ext cx="223905" cy="536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" imgW="3657600" imgH="9448800" progId="Equation.DSMT4">
                    <p:embed/>
                  </p:oleObj>
                </mc:Choice>
                <mc:Fallback>
                  <p:oleObj name="Equation" r:id="rId3" imgW="3657600" imgH="9448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779" y="2843369"/>
                          <a:ext cx="223905" cy="536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4572000" y="1923415"/>
            <a:ext cx="4134485" cy="3094355"/>
            <a:chOff x="5499" y="5050"/>
            <a:chExt cx="6511" cy="4873"/>
          </a:xfrm>
        </p:grpSpPr>
        <p:grpSp>
          <p:nvGrpSpPr>
            <p:cNvPr id="28" name="组合 27"/>
            <p:cNvGrpSpPr/>
            <p:nvPr/>
          </p:nvGrpSpPr>
          <p:grpSpPr>
            <a:xfrm>
              <a:off x="10602" y="7416"/>
              <a:ext cx="1408" cy="2507"/>
              <a:chOff x="10827" y="4581"/>
              <a:chExt cx="1408" cy="2507"/>
            </a:xfrm>
          </p:grpSpPr>
          <p:pic>
            <p:nvPicPr>
              <p:cNvPr id="19475" name="图片 7" descr="男033 拷贝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7" y="4581"/>
                <a:ext cx="1166" cy="16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6" name="文本框 8"/>
              <p:cNvSpPr txBox="1"/>
              <p:nvPr/>
            </p:nvSpPr>
            <p:spPr>
              <a:xfrm>
                <a:off x="10827" y="6266"/>
                <a:ext cx="1408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小明</a:t>
                </a:r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2" name="对话气泡: 圆角矩形 21"/>
            <p:cNvSpPr/>
            <p:nvPr/>
          </p:nvSpPr>
          <p:spPr>
            <a:xfrm>
              <a:off x="5499" y="5050"/>
              <a:ext cx="5541" cy="2268"/>
            </a:xfrm>
            <a:prstGeom prst="wedgeRoundRectCallout">
              <a:avLst>
                <a:gd name="adj1" fmla="val 41698"/>
                <a:gd name="adj2" fmla="val 6979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9C8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我算了一下，我体内约有</a:t>
              </a:r>
              <a:r>
                <a:rPr lang="en-US" altLang="zh-CN" sz="2400" b="1" dirty="0">
                  <a:solidFill>
                    <a:schemeClr val="tx1"/>
                  </a:solidFill>
                </a:rPr>
                <a:t>28 kg 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水分，你们知</a:t>
              </a:r>
              <a:endParaRPr lang="zh-CN" altLang="en-US" sz="2400" b="1" dirty="0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道我大概有多重吗？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1301433"/>
            <a:ext cx="585788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990600" y="630238"/>
            <a:ext cx="58213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自学教材第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页，完成以下填空。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7213" y="1454150"/>
            <a:ext cx="7134225" cy="2303463"/>
            <a:chOff x="878" y="2290"/>
            <a:chExt cx="11234" cy="3628"/>
          </a:xfrm>
        </p:grpSpPr>
        <p:sp>
          <p:nvSpPr>
            <p:cNvPr id="9" name="圆角矩形 8"/>
            <p:cNvSpPr/>
            <p:nvPr/>
          </p:nvSpPr>
          <p:spPr>
            <a:xfrm>
              <a:off x="877" y="2290"/>
              <a:ext cx="3132" cy="657"/>
            </a:xfrm>
            <a:prstGeom prst="roundRect">
              <a:avLst>
                <a:gd name="adj" fmla="val 475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27004" anchor="ctr" anchorCtr="1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Times New Roman" panose="02020603050405020304"/>
                </a:rPr>
                <a:t>阅读与理解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endParaRPr>
            </a:p>
          </p:txBody>
        </p:sp>
        <p:sp>
          <p:nvSpPr>
            <p:cNvPr id="20484" name="矩形 1"/>
            <p:cNvSpPr/>
            <p:nvPr/>
          </p:nvSpPr>
          <p:spPr>
            <a:xfrm>
              <a:off x="1930" y="3130"/>
              <a:ext cx="10182" cy="2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atinLnBrk="1">
                <a:lnSpc>
                  <a:spcPct val="13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小明体内的水分重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atinLnBrk="1">
                <a:lnSpc>
                  <a:spcPct val="13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小明体内的水分占体重的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atinLnBrk="1">
                <a:lnSpc>
                  <a:spcPct val="13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要求的是小明的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454525" y="1987550"/>
            <a:ext cx="9128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28kg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51275" y="3168650"/>
            <a:ext cx="8985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体重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40400" y="2303463"/>
          <a:ext cx="307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39700" imgH="406400" progId="Equation.DSMT4">
                  <p:embed/>
                </p:oleObj>
              </mc:Choice>
              <mc:Fallback>
                <p:oleObj name="" r:id="rId1" imgW="1397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0400" y="2303463"/>
                        <a:ext cx="30797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2"/>
          <p:cNvSpPr/>
          <p:nvPr/>
        </p:nvSpPr>
        <p:spPr>
          <a:xfrm>
            <a:off x="614363" y="1209675"/>
            <a:ext cx="4137025" cy="498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根据题意画出线段图。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99" name="Group 20"/>
          <p:cNvGrpSpPr/>
          <p:nvPr/>
        </p:nvGrpSpPr>
        <p:grpSpPr>
          <a:xfrm>
            <a:off x="835025" y="2919413"/>
            <a:ext cx="3582988" cy="71437"/>
            <a:chOff x="1066" y="2296"/>
            <a:chExt cx="2257" cy="45"/>
          </a:xfrm>
        </p:grpSpPr>
        <p:grpSp>
          <p:nvGrpSpPr>
            <p:cNvPr id="21507" name="Group 21"/>
            <p:cNvGrpSpPr/>
            <p:nvPr/>
          </p:nvGrpSpPr>
          <p:grpSpPr>
            <a:xfrm>
              <a:off x="1066" y="2296"/>
              <a:ext cx="453" cy="45"/>
              <a:chOff x="1066" y="2296"/>
              <a:chExt cx="453" cy="45"/>
            </a:xfrm>
          </p:grpSpPr>
          <p:sp>
            <p:nvSpPr>
              <p:cNvPr id="21508" name="Line 22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09" name="Line 23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10" name="Group 24"/>
            <p:cNvGrpSpPr/>
            <p:nvPr/>
          </p:nvGrpSpPr>
          <p:grpSpPr>
            <a:xfrm>
              <a:off x="1516" y="2296"/>
              <a:ext cx="453" cy="45"/>
              <a:chOff x="1066" y="2296"/>
              <a:chExt cx="453" cy="45"/>
            </a:xfrm>
          </p:grpSpPr>
          <p:sp>
            <p:nvSpPr>
              <p:cNvPr id="21511" name="Line 25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2" name="Line 26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13" name="Group 27"/>
            <p:cNvGrpSpPr/>
            <p:nvPr/>
          </p:nvGrpSpPr>
          <p:grpSpPr>
            <a:xfrm>
              <a:off x="1966" y="2296"/>
              <a:ext cx="453" cy="45"/>
              <a:chOff x="1066" y="2296"/>
              <a:chExt cx="453" cy="45"/>
            </a:xfrm>
          </p:grpSpPr>
          <p:sp>
            <p:nvSpPr>
              <p:cNvPr id="21514" name="Line 28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5" name="Line 29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16" name="Group 30"/>
            <p:cNvGrpSpPr/>
            <p:nvPr/>
          </p:nvGrpSpPr>
          <p:grpSpPr>
            <a:xfrm>
              <a:off x="2419" y="2296"/>
              <a:ext cx="453" cy="45"/>
              <a:chOff x="1066" y="2296"/>
              <a:chExt cx="453" cy="45"/>
            </a:xfrm>
          </p:grpSpPr>
          <p:sp>
            <p:nvSpPr>
              <p:cNvPr id="21517" name="Line 31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8" name="Line 32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1519" name="Group 33"/>
            <p:cNvGrpSpPr/>
            <p:nvPr/>
          </p:nvGrpSpPr>
          <p:grpSpPr>
            <a:xfrm>
              <a:off x="2870" y="2296"/>
              <a:ext cx="453" cy="45"/>
              <a:chOff x="1066" y="2296"/>
              <a:chExt cx="453" cy="45"/>
            </a:xfrm>
          </p:grpSpPr>
          <p:sp>
            <p:nvSpPr>
              <p:cNvPr id="21520" name="Line 34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1" name="Line 35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22" name="Line 36"/>
            <p:cNvSpPr/>
            <p:nvPr/>
          </p:nvSpPr>
          <p:spPr>
            <a:xfrm>
              <a:off x="3320" y="2296"/>
              <a:ext cx="0" cy="4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516" name="AutoShape 37"/>
          <p:cNvSpPr/>
          <p:nvPr/>
        </p:nvSpPr>
        <p:spPr>
          <a:xfrm rot="5400000" flipV="1">
            <a:off x="2168525" y="1247775"/>
            <a:ext cx="204788" cy="2862263"/>
          </a:xfrm>
          <a:prstGeom prst="leftBrace">
            <a:avLst>
              <a:gd name="adj1" fmla="val 114531"/>
              <a:gd name="adj2" fmla="val 50000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4738" y="1808163"/>
            <a:ext cx="2422525" cy="852487"/>
            <a:chOff x="2682" y="3409"/>
            <a:chExt cx="3815" cy="1342"/>
          </a:xfrm>
        </p:grpSpPr>
        <p:grpSp>
          <p:nvGrpSpPr>
            <p:cNvPr id="21525" name="Group 15"/>
            <p:cNvGrpSpPr/>
            <p:nvPr/>
          </p:nvGrpSpPr>
          <p:grpSpPr>
            <a:xfrm>
              <a:off x="5693" y="3409"/>
              <a:ext cx="805" cy="1343"/>
              <a:chOff x="3645" y="1344"/>
              <a:chExt cx="322" cy="537"/>
            </a:xfrm>
          </p:grpSpPr>
          <p:sp>
            <p:nvSpPr>
              <p:cNvPr id="21526" name="Text Box 16"/>
              <p:cNvSpPr txBox="1"/>
              <p:nvPr/>
            </p:nvSpPr>
            <p:spPr>
              <a:xfrm>
                <a:off x="3649" y="1568"/>
                <a:ext cx="318" cy="31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pPr latinLnBrk="1"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1527" name="Text Box 17"/>
              <p:cNvSpPr txBox="1"/>
              <p:nvPr/>
            </p:nvSpPr>
            <p:spPr>
              <a:xfrm>
                <a:off x="3645" y="1344"/>
                <a:ext cx="227" cy="3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pPr latinLnBrk="1"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1528" name="Line 18"/>
              <p:cNvSpPr/>
              <p:nvPr/>
            </p:nvSpPr>
            <p:spPr>
              <a:xfrm>
                <a:off x="3655" y="1596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29" name="Text Box 38"/>
            <p:cNvSpPr txBox="1"/>
            <p:nvPr/>
          </p:nvSpPr>
          <p:spPr>
            <a:xfrm>
              <a:off x="2682" y="3676"/>
              <a:ext cx="3745" cy="7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latinLnBrk="1"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水分占体重的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518" name="AutoShape 41"/>
          <p:cNvSpPr/>
          <p:nvPr/>
        </p:nvSpPr>
        <p:spPr>
          <a:xfrm rot="-5400000">
            <a:off x="2168525" y="1741488"/>
            <a:ext cx="204788" cy="2862262"/>
          </a:xfrm>
          <a:prstGeom prst="leftBrace">
            <a:avLst>
              <a:gd name="adj1" fmla="val 114531"/>
              <a:gd name="adj2" fmla="val 50000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519" name="Rectangle 42"/>
          <p:cNvSpPr/>
          <p:nvPr/>
        </p:nvSpPr>
        <p:spPr>
          <a:xfrm>
            <a:off x="1600200" y="3216275"/>
            <a:ext cx="1511300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latinLnBrk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水分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28kg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520" name="AutoShape 43"/>
          <p:cNvSpPr/>
          <p:nvPr/>
        </p:nvSpPr>
        <p:spPr>
          <a:xfrm rot="-5400000">
            <a:off x="2490788" y="1884363"/>
            <a:ext cx="215900" cy="3600450"/>
          </a:xfrm>
          <a:prstGeom prst="leftBrace">
            <a:avLst>
              <a:gd name="adj1" fmla="val 136500"/>
              <a:gd name="adj2" fmla="val 50000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521" name="Rectangle 44"/>
          <p:cNvSpPr/>
          <p:nvPr/>
        </p:nvSpPr>
        <p:spPr>
          <a:xfrm>
            <a:off x="1909763" y="3868738"/>
            <a:ext cx="1511300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latinLnBrk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体重？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kg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49275" y="484188"/>
            <a:ext cx="1989138" cy="4095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分析与解答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51388" y="1008063"/>
            <a:ext cx="3892550" cy="2101850"/>
            <a:chOff x="8280" y="1944"/>
            <a:chExt cx="6131" cy="3310"/>
          </a:xfrm>
        </p:grpSpPr>
        <p:grpSp>
          <p:nvGrpSpPr>
            <p:cNvPr id="21536" name="组合 2"/>
            <p:cNvGrpSpPr/>
            <p:nvPr/>
          </p:nvGrpSpPr>
          <p:grpSpPr>
            <a:xfrm>
              <a:off x="8280" y="1944"/>
              <a:ext cx="4780" cy="2886"/>
              <a:chOff x="1414654" y="1241790"/>
              <a:chExt cx="3035543" cy="1799773"/>
            </a:xfrm>
          </p:grpSpPr>
          <p:sp>
            <p:nvSpPr>
              <p:cNvPr id="21537" name="AutoShape 6"/>
              <p:cNvSpPr/>
              <p:nvPr/>
            </p:nvSpPr>
            <p:spPr>
              <a:xfrm>
                <a:off x="1414654" y="1241790"/>
                <a:ext cx="3035543" cy="1799773"/>
              </a:xfrm>
              <a:prstGeom prst="wedgeRoundRectCallout">
                <a:avLst>
                  <a:gd name="adj1" fmla="val 54917"/>
                  <a:gd name="adj2" fmla="val 9968"/>
                  <a:gd name="adj3" fmla="val 16667"/>
                </a:avLst>
              </a:prstGeom>
              <a:noFill/>
              <a:ln w="19050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根据“儿童体内的水分占体重的  ”可以列出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  <a:p>
                <a:pPr latinLnBrk="1"/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相应的关系式。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graphicFrame>
            <p:nvGraphicFramePr>
              <p:cNvPr id="21538" name="Object 8"/>
              <p:cNvGraphicFramePr>
                <a:graphicFrameLocks noChangeAspect="1"/>
              </p:cNvGraphicFramePr>
              <p:nvPr/>
            </p:nvGraphicFramePr>
            <p:xfrm>
              <a:off x="2052888" y="2028175"/>
              <a:ext cx="266721" cy="6816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1" imgW="139700" imgH="406400" progId="Equation.DSMT4">
                      <p:embed/>
                    </p:oleObj>
                  </mc:Choice>
                  <mc:Fallback>
                    <p:oleObj name="" r:id="rId1" imgW="139700" imgH="406400" progId="Equation.DSMT4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052888" y="2028175"/>
                            <a:ext cx="266721" cy="68161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1539" name="图片 27" descr="E:\新画人物图\女04 拷贝.png女04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74" y="2871"/>
              <a:ext cx="1137" cy="238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2152650" y="4141788"/>
            <a:ext cx="6262688" cy="895350"/>
            <a:chOff x="3391" y="6523"/>
            <a:chExt cx="9862" cy="1410"/>
          </a:xfrm>
        </p:grpSpPr>
        <p:sp>
          <p:nvSpPr>
            <p:cNvPr id="21541" name="矩形 5"/>
            <p:cNvSpPr/>
            <p:nvPr/>
          </p:nvSpPr>
          <p:spPr>
            <a:xfrm>
              <a:off x="3391" y="6817"/>
              <a:ext cx="986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latinLnBrk="1"/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小明的体重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×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＝小明体内水分的质量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1542" name="组合 16"/>
            <p:cNvGrpSpPr/>
            <p:nvPr/>
          </p:nvGrpSpPr>
          <p:grpSpPr>
            <a:xfrm>
              <a:off x="6928" y="6523"/>
              <a:ext cx="813" cy="1411"/>
              <a:chOff x="1636" y="1935"/>
              <a:chExt cx="1002" cy="1411"/>
            </a:xfrm>
          </p:grpSpPr>
          <p:sp>
            <p:nvSpPr>
              <p:cNvPr id="21543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4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518" grpId="0" bldLvl="0" animBg="1"/>
      <p:bldP spid="20519" grpId="0"/>
      <p:bldP spid="20516" grpId="0" bldLvl="0" animBg="1"/>
      <p:bldP spid="20521" grpId="0"/>
      <p:bldP spid="205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298700" y="1725613"/>
            <a:ext cx="44989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解：设小明的体重是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22530" name="图片 43" descr="428d95e7e6fcffbba939265c4b52ee49"/>
          <p:cNvPicPr>
            <a:picLocks noChangeAspect="1"/>
          </p:cNvPicPr>
          <p:nvPr/>
        </p:nvPicPr>
        <p:blipFill>
          <a:blip r:embed="rId1"/>
          <a:srcRect l="23967" r="35147"/>
          <a:stretch>
            <a:fillRect/>
          </a:stretch>
        </p:blipFill>
        <p:spPr>
          <a:xfrm>
            <a:off x="7713663" y="3817938"/>
            <a:ext cx="1262062" cy="123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Box 3"/>
          <p:cNvSpPr txBox="1"/>
          <p:nvPr/>
        </p:nvSpPr>
        <p:spPr>
          <a:xfrm>
            <a:off x="784225" y="307975"/>
            <a:ext cx="20224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列方程解答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92250" y="828675"/>
            <a:ext cx="6262688" cy="895350"/>
            <a:chOff x="3391" y="6523"/>
            <a:chExt cx="9862" cy="1410"/>
          </a:xfrm>
        </p:grpSpPr>
        <p:sp>
          <p:nvSpPr>
            <p:cNvPr id="22533" name="矩形 5"/>
            <p:cNvSpPr/>
            <p:nvPr/>
          </p:nvSpPr>
          <p:spPr>
            <a:xfrm>
              <a:off x="3391" y="6818"/>
              <a:ext cx="986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latinLnBrk="1"/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小明的体重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×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＝小明体内水分的质量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2534" name="组合 16"/>
            <p:cNvGrpSpPr/>
            <p:nvPr/>
          </p:nvGrpSpPr>
          <p:grpSpPr>
            <a:xfrm>
              <a:off x="6928" y="6523"/>
              <a:ext cx="813" cy="1411"/>
              <a:chOff x="1636" y="1935"/>
              <a:chExt cx="1002" cy="1411"/>
            </a:xfrm>
          </p:grpSpPr>
          <p:sp>
            <p:nvSpPr>
              <p:cNvPr id="22535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3652838" y="2079625"/>
            <a:ext cx="1644650" cy="901700"/>
            <a:chOff x="5752" y="3274"/>
            <a:chExt cx="2591" cy="1422"/>
          </a:xfrm>
        </p:grpSpPr>
        <p:grpSp>
          <p:nvGrpSpPr>
            <p:cNvPr id="22539" name="组合 37"/>
            <p:cNvGrpSpPr/>
            <p:nvPr/>
          </p:nvGrpSpPr>
          <p:grpSpPr>
            <a:xfrm>
              <a:off x="5752" y="3274"/>
              <a:ext cx="873" cy="1423"/>
              <a:chOff x="1595" y="1887"/>
              <a:chExt cx="1003" cy="1423"/>
            </a:xfrm>
          </p:grpSpPr>
          <p:sp>
            <p:nvSpPr>
              <p:cNvPr id="22540" name="文本框 38"/>
              <p:cNvSpPr txBox="1"/>
              <p:nvPr/>
            </p:nvSpPr>
            <p:spPr>
              <a:xfrm>
                <a:off x="1595" y="18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1" name="文本框 39"/>
              <p:cNvSpPr txBox="1"/>
              <p:nvPr/>
            </p:nvSpPr>
            <p:spPr>
              <a:xfrm>
                <a:off x="1611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11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3" name="文本框 4"/>
            <p:cNvSpPr txBox="1"/>
            <p:nvPr/>
          </p:nvSpPr>
          <p:spPr>
            <a:xfrm>
              <a:off x="6341" y="3573"/>
              <a:ext cx="200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28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51300" y="2511425"/>
            <a:ext cx="1895475" cy="901700"/>
            <a:chOff x="6380" y="3954"/>
            <a:chExt cx="2986" cy="1422"/>
          </a:xfrm>
        </p:grpSpPr>
        <p:sp>
          <p:nvSpPr>
            <p:cNvPr id="22545" name="文本框 8"/>
            <p:cNvSpPr txBox="1"/>
            <p:nvPr/>
          </p:nvSpPr>
          <p:spPr>
            <a:xfrm>
              <a:off x="6380" y="4294"/>
              <a:ext cx="262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÷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2546" name="组合 37"/>
            <p:cNvGrpSpPr/>
            <p:nvPr/>
          </p:nvGrpSpPr>
          <p:grpSpPr>
            <a:xfrm>
              <a:off x="8492" y="3954"/>
              <a:ext cx="873" cy="1423"/>
              <a:chOff x="1595" y="1887"/>
              <a:chExt cx="1003" cy="1423"/>
            </a:xfrm>
          </p:grpSpPr>
          <p:sp>
            <p:nvSpPr>
              <p:cNvPr id="22547" name="文本框 38"/>
              <p:cNvSpPr txBox="1"/>
              <p:nvPr/>
            </p:nvSpPr>
            <p:spPr>
              <a:xfrm>
                <a:off x="1595" y="18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8" name="文本框 39"/>
              <p:cNvSpPr txBox="1"/>
              <p:nvPr/>
            </p:nvSpPr>
            <p:spPr>
              <a:xfrm>
                <a:off x="1611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611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4086225" y="3216275"/>
            <a:ext cx="1860550" cy="901700"/>
            <a:chOff x="6436" y="5064"/>
            <a:chExt cx="2930" cy="1422"/>
          </a:xfrm>
        </p:grpSpPr>
        <p:sp>
          <p:nvSpPr>
            <p:cNvPr id="22551" name="文本框 13"/>
            <p:cNvSpPr txBox="1"/>
            <p:nvPr/>
          </p:nvSpPr>
          <p:spPr>
            <a:xfrm>
              <a:off x="6436" y="5351"/>
              <a:ext cx="262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2552" name="组合 37"/>
            <p:cNvGrpSpPr/>
            <p:nvPr/>
          </p:nvGrpSpPr>
          <p:grpSpPr>
            <a:xfrm>
              <a:off x="8492" y="5064"/>
              <a:ext cx="873" cy="1423"/>
              <a:chOff x="1595" y="1887"/>
              <a:chExt cx="1003" cy="1423"/>
            </a:xfrm>
          </p:grpSpPr>
          <p:sp>
            <p:nvSpPr>
              <p:cNvPr id="22553" name="文本框 38"/>
              <p:cNvSpPr txBox="1"/>
              <p:nvPr/>
            </p:nvSpPr>
            <p:spPr>
              <a:xfrm>
                <a:off x="1595" y="18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4" name="文本框 39"/>
              <p:cNvSpPr txBox="1"/>
              <p:nvPr/>
            </p:nvSpPr>
            <p:spPr>
              <a:xfrm>
                <a:off x="1611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1611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4121150" y="4021138"/>
            <a:ext cx="11763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3" name="对象 2"/>
          <p:cNvGraphicFramePr>
            <a:graphicFrameLocks noChangeAspect="1"/>
          </p:cNvGraphicFramePr>
          <p:nvPr/>
        </p:nvGraphicFramePr>
        <p:xfrm>
          <a:off x="2811463" y="1149350"/>
          <a:ext cx="28781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7465" imgH="406400" progId="Equation.DSMT4">
                  <p:embed/>
                </p:oleObj>
              </mc:Choice>
              <mc:Fallback>
                <p:oleObj name="" r:id="rId1" imgW="1307465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1463" y="1149350"/>
                        <a:ext cx="2878137" cy="893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/>
          <p:nvPr/>
        </p:nvSpPr>
        <p:spPr>
          <a:xfrm>
            <a:off x="2225675" y="3978275"/>
            <a:ext cx="46926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答：小明的体重是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35kg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250" y="1276350"/>
            <a:ext cx="8255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9763" y="2166938"/>
            <a:ext cx="3627437" cy="1331912"/>
            <a:chOff x="6206" y="7368"/>
            <a:chExt cx="5713" cy="2098"/>
          </a:xfrm>
        </p:grpSpPr>
        <p:pic>
          <p:nvPicPr>
            <p:cNvPr id="23557" name="图片 9" descr="E:\新画人物图\熊03 拷贝.png熊03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2"/>
                </a:clrFrom>
                <a:clrTo>
                  <a:srgbClr val="FFFF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6" y="7369"/>
              <a:ext cx="1493" cy="18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8" name="AutoShape 6"/>
            <p:cNvSpPr/>
            <p:nvPr/>
          </p:nvSpPr>
          <p:spPr>
            <a:xfrm>
              <a:off x="7918" y="7368"/>
              <a:ext cx="4001" cy="2098"/>
            </a:xfrm>
            <a:prstGeom prst="wedgeRoundRectCallout">
              <a:avLst>
                <a:gd name="adj1" fmla="val -57444"/>
                <a:gd name="adj2" fmla="val 1954"/>
                <a:gd name="adj3" fmla="val 16667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latinLnBrk="1">
                <a:lnSpc>
                  <a:spcPct val="9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看结果是不是题目中小明体内水分的质量。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2063" y="2205038"/>
            <a:ext cx="3878262" cy="1376362"/>
            <a:chOff x="8486" y="7892"/>
            <a:chExt cx="6108" cy="2168"/>
          </a:xfrm>
        </p:grpSpPr>
        <p:pic>
          <p:nvPicPr>
            <p:cNvPr id="23560" name="图片 5" descr="E:\新画人物图\兔子1 拷贝.png兔子1 拷贝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2912" y="7892"/>
              <a:ext cx="1682" cy="21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1" name="AutoShape 6"/>
            <p:cNvSpPr/>
            <p:nvPr/>
          </p:nvSpPr>
          <p:spPr>
            <a:xfrm>
              <a:off x="8486" y="8179"/>
              <a:ext cx="4293" cy="1490"/>
            </a:xfrm>
            <a:prstGeom prst="wedgeRoundRectCallout">
              <a:avLst>
                <a:gd name="adj1" fmla="val 54917"/>
                <a:gd name="adj2" fmla="val 9968"/>
                <a:gd name="adj3" fmla="val 16667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latinLnBrk="1">
                <a:lnSpc>
                  <a:spcPct val="9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成人的信息与问题有关系吗？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639763" y="442913"/>
            <a:ext cx="1989138" cy="4730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回顾与反思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2"/>
          <p:cNvSpPr txBox="1"/>
          <p:nvPr/>
        </p:nvSpPr>
        <p:spPr>
          <a:xfrm>
            <a:off x="558800" y="534988"/>
            <a:ext cx="8167688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我国幅员辽阔，东西相距约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5200km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，东西距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离是南北的     。南北相距约多少千米？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4578" name="组合 16"/>
          <p:cNvGrpSpPr/>
          <p:nvPr/>
        </p:nvGrpSpPr>
        <p:grpSpPr>
          <a:xfrm>
            <a:off x="2657475" y="1058863"/>
            <a:ext cx="627063" cy="939800"/>
            <a:chOff x="1513" y="1914"/>
            <a:chExt cx="987" cy="1480"/>
          </a:xfrm>
        </p:grpSpPr>
        <p:sp>
          <p:nvSpPr>
            <p:cNvPr id="24579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52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80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55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1626" y="2631"/>
              <a:ext cx="68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2047875" y="4408488"/>
            <a:ext cx="50149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答：南北相距约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4583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4586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46238" y="1912938"/>
            <a:ext cx="48021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解：设南北相距约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2809875" y="2381250"/>
            <a:ext cx="642938" cy="941388"/>
            <a:chOff x="1513" y="1914"/>
            <a:chExt cx="1012" cy="1480"/>
          </a:xfrm>
        </p:grpSpPr>
        <p:sp>
          <p:nvSpPr>
            <p:cNvPr id="24589" name="文本框 17"/>
            <p:cNvSpPr txBox="1"/>
            <p:nvPr/>
          </p:nvSpPr>
          <p:spPr>
            <a:xfrm>
              <a:off x="1544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90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626" y="2631"/>
              <a:ext cx="680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294063" y="2581275"/>
            <a:ext cx="20843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5200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89300" y="3187700"/>
            <a:ext cx="377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84575" y="3219450"/>
            <a:ext cx="22129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5200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5006975" y="3024188"/>
            <a:ext cx="627063" cy="939800"/>
            <a:chOff x="1513" y="1914"/>
            <a:chExt cx="987" cy="1480"/>
          </a:xfrm>
        </p:grpSpPr>
        <p:sp>
          <p:nvSpPr>
            <p:cNvPr id="24596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97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1626" y="2631"/>
              <a:ext cx="680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3302000" y="3790950"/>
            <a:ext cx="377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05213" y="3821113"/>
            <a:ext cx="1416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5500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601" name="图片 52" descr="1e65698570434adfadf77f1dc8fffb93"/>
          <p:cNvPicPr>
            <a:picLocks noChangeAspect="1"/>
          </p:cNvPicPr>
          <p:nvPr/>
        </p:nvPicPr>
        <p:blipFill>
          <a:blip r:embed="rId1"/>
          <a:srcRect l="33162" b="18387"/>
          <a:stretch>
            <a:fillRect/>
          </a:stretch>
        </p:blipFill>
        <p:spPr>
          <a:xfrm>
            <a:off x="7810500" y="4443413"/>
            <a:ext cx="1171575" cy="85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2" name="文本框 3"/>
          <p:cNvSpPr txBox="1"/>
          <p:nvPr/>
        </p:nvSpPr>
        <p:spPr>
          <a:xfrm>
            <a:off x="3284538" y="2400300"/>
            <a:ext cx="2540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603" name="文本框 2"/>
          <p:cNvSpPr txBox="1"/>
          <p:nvPr/>
        </p:nvSpPr>
        <p:spPr>
          <a:xfrm>
            <a:off x="3343275" y="7937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练习八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22" grpId="0"/>
      <p:bldP spid="2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2"/>
          <p:cNvSpPr txBox="1"/>
          <p:nvPr/>
        </p:nvSpPr>
        <p:spPr>
          <a:xfrm>
            <a:off x="3316288" y="68263"/>
            <a:ext cx="287496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练习八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1505" y="514350"/>
            <a:ext cx="7499350" cy="1354455"/>
            <a:chOff x="963" y="810"/>
            <a:chExt cx="11810" cy="2133"/>
          </a:xfrm>
        </p:grpSpPr>
        <p:sp>
          <p:nvSpPr>
            <p:cNvPr id="25603" name="文本框 40"/>
            <p:cNvSpPr txBox="1"/>
            <p:nvPr/>
          </p:nvSpPr>
          <p:spPr>
            <a:xfrm>
              <a:off x="963" y="923"/>
              <a:ext cx="11811" cy="1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2.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图书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馆有科普读物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320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本，占全部图书的  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科普读物的数量是故事书的  。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604" name="组合 16"/>
            <p:cNvGrpSpPr/>
            <p:nvPr/>
          </p:nvGrpSpPr>
          <p:grpSpPr>
            <a:xfrm rot="0">
              <a:off x="11396" y="810"/>
              <a:ext cx="1188" cy="1224"/>
              <a:chOff x="1503" y="2163"/>
              <a:chExt cx="987" cy="880"/>
            </a:xfrm>
          </p:grpSpPr>
          <p:sp>
            <p:nvSpPr>
              <p:cNvPr id="25605" name="文本框 17"/>
              <p:cNvSpPr txBox="1"/>
              <p:nvPr/>
            </p:nvSpPr>
            <p:spPr>
              <a:xfrm>
                <a:off x="1503" y="2163"/>
                <a:ext cx="981" cy="5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06" name="文本框 18"/>
              <p:cNvSpPr txBox="1"/>
              <p:nvPr/>
            </p:nvSpPr>
            <p:spPr>
              <a:xfrm>
                <a:off x="1503" y="2522"/>
                <a:ext cx="987" cy="5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535" y="2606"/>
                <a:ext cx="37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8" name="组合 16"/>
            <p:cNvGrpSpPr/>
            <p:nvPr/>
          </p:nvGrpSpPr>
          <p:grpSpPr>
            <a:xfrm rot="0">
              <a:off x="8335" y="1729"/>
              <a:ext cx="992" cy="1215"/>
              <a:chOff x="1475" y="2047"/>
              <a:chExt cx="993" cy="1218"/>
            </a:xfrm>
          </p:grpSpPr>
          <p:sp>
            <p:nvSpPr>
              <p:cNvPr id="25609" name="文本框 17"/>
              <p:cNvSpPr txBox="1"/>
              <p:nvPr/>
            </p:nvSpPr>
            <p:spPr>
              <a:xfrm>
                <a:off x="1475" y="2047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10" name="文本框 18"/>
              <p:cNvSpPr txBox="1"/>
              <p:nvPr/>
            </p:nvSpPr>
            <p:spPr>
              <a:xfrm>
                <a:off x="1481" y="2540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535" y="2639"/>
                <a:ext cx="37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12" name="文本框 33"/>
          <p:cNvSpPr txBox="1"/>
          <p:nvPr/>
        </p:nvSpPr>
        <p:spPr>
          <a:xfrm>
            <a:off x="900113" y="1798638"/>
            <a:ext cx="487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）图书馆共有多少本图书？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8130" y="4250055"/>
            <a:ext cx="445960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答：图书馆共有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本图书。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9225" y="2246313"/>
            <a:ext cx="43513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解：设图书馆共有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2676525" y="2606675"/>
            <a:ext cx="627063" cy="939800"/>
            <a:chOff x="1513" y="1914"/>
            <a:chExt cx="987" cy="1480"/>
          </a:xfrm>
        </p:grpSpPr>
        <p:sp>
          <p:nvSpPr>
            <p:cNvPr id="25616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527" y="2653"/>
              <a:ext cx="506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3105150" y="2747963"/>
            <a:ext cx="3794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48050" y="2803525"/>
            <a:ext cx="15763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320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46425" y="3727450"/>
            <a:ext cx="377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95675" y="3783013"/>
            <a:ext cx="11652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800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6425" y="3270250"/>
            <a:ext cx="377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6150" y="3270250"/>
            <a:ext cx="19621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4764088" y="3040063"/>
            <a:ext cx="627062" cy="939800"/>
            <a:chOff x="1513" y="1914"/>
            <a:chExt cx="987" cy="1480"/>
          </a:xfrm>
        </p:grpSpPr>
        <p:sp>
          <p:nvSpPr>
            <p:cNvPr id="25626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7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27" y="2653"/>
              <a:ext cx="506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4" grpId="0"/>
      <p:bldP spid="34" grpId="0"/>
      <p:bldP spid="37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WPS 演示</Application>
  <PresentationFormat>全屏显示(16:9)</PresentationFormat>
  <Paragraphs>246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Times New Roman</vt:lpstr>
      <vt:lpstr>Arial</vt:lpstr>
      <vt:lpstr>黑体</vt:lpstr>
      <vt:lpstr>微软雅黑</vt:lpstr>
      <vt:lpstr>楷体</vt:lpstr>
      <vt:lpstr>Times New Roman</vt:lpstr>
      <vt:lpstr>Arial Narrow</vt:lpstr>
      <vt:lpstr>Bell MT</vt:lpstr>
      <vt:lpstr>Arial Unicode MS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2022-09-01T15:08:03Z</dcterms:created>
  <dcterms:modified xsi:type="dcterms:W3CDTF">2022-09-01T15:08:03Z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KSORubyTemplateID">
    <vt:lpwstr>13</vt:lpwstr>
  </property>
  <property fmtid="{D5CDD505-2E9C-101B-9397-08002B2CF9AE}" pid="4" name="ICV">
    <vt:lpwstr>12416F2800BF4B6A84A304A848224D0C</vt:lpwstr>
  </property>
</Properties>
</file>